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348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74" r:id="rId12"/>
    <p:sldId id="275" r:id="rId13"/>
    <p:sldId id="276" r:id="rId14"/>
    <p:sldId id="269" r:id="rId15"/>
    <p:sldId id="278" r:id="rId1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4/12/09</a:t>
            </a:fld>
            <a:endParaRPr 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F94E285-444D-4C0C-8BFA-BDB311F86A9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B7A5-D54D-A841-8409-E1C8D8980CD3}" type="datetimeFigureOut">
              <a:rPr lang="fr-FR" smtClean="0"/>
              <a:pPr/>
              <a:t>4/12/09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ED4B4-1FC7-2544-B268-F0F979F91FD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B7A5-D54D-A841-8409-E1C8D8980CD3}" type="datetimeFigureOut">
              <a:rPr lang="fr-FR" smtClean="0"/>
              <a:pPr/>
              <a:t>4/12/09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ED4B4-1FC7-2544-B268-F0F979F91FD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66AB7A5-D54D-A841-8409-E1C8D8980CD3}" type="datetimeFigureOut">
              <a:rPr lang="fr-FR" smtClean="0"/>
              <a:pPr/>
              <a:t>4/12/09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AED4B4-1FC7-2544-B268-F0F979F91FD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66AB7A5-D54D-A841-8409-E1C8D8980CD3}" type="datetimeFigureOut">
              <a:rPr lang="fr-FR" smtClean="0"/>
              <a:pPr/>
              <a:t>4/12/09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CAED4B4-1FC7-2544-B268-F0F979F91FD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B7A5-D54D-A841-8409-E1C8D8980CD3}" type="datetimeFigureOut">
              <a:rPr lang="fr-FR" smtClean="0"/>
              <a:pPr/>
              <a:t>4/12/09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ED4B4-1FC7-2544-B268-F0F979F91FD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B7A5-D54D-A841-8409-E1C8D8980CD3}" type="datetimeFigureOut">
              <a:rPr lang="fr-FR" smtClean="0"/>
              <a:pPr/>
              <a:t>4/12/09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ED4B4-1FC7-2544-B268-F0F979F91FD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6AB7A5-D54D-A841-8409-E1C8D8980CD3}" type="datetimeFigureOut">
              <a:rPr lang="fr-FR" smtClean="0"/>
              <a:pPr/>
              <a:t>4/12/09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AED4B4-1FC7-2544-B268-F0F979F91FD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B7A5-D54D-A841-8409-E1C8D8980CD3}" type="datetimeFigureOut">
              <a:rPr lang="fr-FR" smtClean="0"/>
              <a:pPr/>
              <a:t>4/12/09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ED4B4-1FC7-2544-B268-F0F979F91FD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66AB7A5-D54D-A841-8409-E1C8D8980CD3}" type="datetimeFigureOut">
              <a:rPr lang="fr-FR" smtClean="0"/>
              <a:pPr/>
              <a:t>4/12/09</a:t>
            </a:fld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AA4845-A08A-4DF4-8D99-E2E7B6D41C6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6AB7A5-D54D-A841-8409-E1C8D8980CD3}" type="datetimeFigureOut">
              <a:rPr lang="fr-FR" smtClean="0"/>
              <a:pPr/>
              <a:t>4/12/09</a:t>
            </a:fld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AED4B4-1FC7-2544-B268-F0F979F91FD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6AB7A5-D54D-A841-8409-E1C8D8980CD3}" type="datetimeFigureOut">
              <a:rPr lang="fr-FR" smtClean="0"/>
              <a:pPr/>
              <a:t>4/12/09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CAED4B4-1FC7-2544-B268-F0F979F91FD8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9" r:id="rId1"/>
    <p:sldLayoutId id="2147484350" r:id="rId2"/>
    <p:sldLayoutId id="2147484351" r:id="rId3"/>
    <p:sldLayoutId id="2147484352" r:id="rId4"/>
    <p:sldLayoutId id="2147484353" r:id="rId5"/>
    <p:sldLayoutId id="2147484354" r:id="rId6"/>
    <p:sldLayoutId id="2147484355" r:id="rId7"/>
    <p:sldLayoutId id="2147484356" r:id="rId8"/>
    <p:sldLayoutId id="2147484357" r:id="rId9"/>
    <p:sldLayoutId id="2147484358" r:id="rId10"/>
    <p:sldLayoutId id="214748435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df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00" y="2446986"/>
            <a:ext cx="6172200" cy="1894362"/>
          </a:xfrm>
        </p:spPr>
        <p:txBody>
          <a:bodyPr>
            <a:normAutofit/>
          </a:bodyPr>
          <a:lstStyle/>
          <a:p>
            <a:r>
              <a:rPr lang="fr-FR" sz="3500" dirty="0" smtClean="0"/>
              <a:t>How </a:t>
            </a:r>
            <a:r>
              <a:rPr lang="fr-FR" sz="3500" dirty="0" err="1" smtClean="0"/>
              <a:t>fair</a:t>
            </a:r>
            <a:r>
              <a:rPr lang="fr-FR" sz="3500" dirty="0" smtClean="0"/>
              <a:t> </a:t>
            </a:r>
            <a:r>
              <a:rPr lang="fr-FR" sz="3500" dirty="0" err="1" smtClean="0"/>
              <a:t>is</a:t>
            </a:r>
            <a:r>
              <a:rPr lang="fr-FR" sz="3500" dirty="0" smtClean="0"/>
              <a:t> </a:t>
            </a:r>
            <a:r>
              <a:rPr lang="fr-FR" sz="3500" dirty="0" err="1" smtClean="0"/>
              <a:t>fairtrade</a:t>
            </a:r>
            <a:r>
              <a:rPr lang="fr-FR" sz="3500" dirty="0" smtClean="0"/>
              <a:t>?</a:t>
            </a:r>
            <a:endParaRPr lang="fr-FR" sz="3500" dirty="0"/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2515673" y="4945487"/>
            <a:ext cx="6172200" cy="1371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2515673" y="4945487"/>
            <a:ext cx="6172200" cy="1371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Julie</a:t>
            </a:r>
            <a:r>
              <a:rPr kumimoji="0" lang="fr-FR" sz="16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QUERE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fr-FR" sz="1600" b="1" baseline="0" dirty="0" smtClean="0">
                <a:solidFill>
                  <a:schemeClr val="tx2"/>
                </a:solidFill>
              </a:rPr>
              <a:t>Stéphanie</a:t>
            </a:r>
            <a:r>
              <a:rPr lang="fr-FR" sz="1600" b="1" dirty="0" smtClean="0">
                <a:solidFill>
                  <a:schemeClr val="tx2"/>
                </a:solidFill>
              </a:rPr>
              <a:t> RAFFINI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Johann</a:t>
            </a:r>
            <a:r>
              <a:rPr kumimoji="0" lang="fr-FR" sz="16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ROCHE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fr-FR" sz="1600" b="1" baseline="0" dirty="0" smtClean="0">
                <a:solidFill>
                  <a:schemeClr val="tx2"/>
                </a:solidFill>
              </a:rPr>
              <a:t>Déborah</a:t>
            </a:r>
            <a:r>
              <a:rPr lang="fr-FR" sz="1600" b="1" dirty="0" smtClean="0">
                <a:solidFill>
                  <a:schemeClr val="tx2"/>
                </a:solidFill>
              </a:rPr>
              <a:t> VUCHE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3000" dirty="0" smtClean="0">
                <a:latin typeface="Book Antiqua" pitchFamily="18" charset="0"/>
              </a:rPr>
              <a:t>Fair Trade can be considered as a mean to gain new market shares</a:t>
            </a:r>
          </a:p>
          <a:p>
            <a:pPr>
              <a:buFont typeface="Arial" pitchFamily="34" charset="0"/>
              <a:buChar char="•"/>
              <a:defRPr/>
            </a:pPr>
            <a:endParaRPr lang="en-US" sz="3000" dirty="0" smtClean="0">
              <a:latin typeface="Book Antiqua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3000" dirty="0" smtClean="0">
                <a:latin typeface="Book Antiqua" pitchFamily="18" charset="0"/>
              </a:rPr>
              <a:t>It is also used by some firms to improve their image</a:t>
            </a:r>
          </a:p>
          <a:p>
            <a:pPr>
              <a:buFont typeface="Arial" pitchFamily="34" charset="0"/>
              <a:buChar char="•"/>
              <a:defRPr/>
            </a:pPr>
            <a:endParaRPr lang="en-US" sz="3000" dirty="0" smtClean="0">
              <a:latin typeface="Book Antiqua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3000" dirty="0" smtClean="0">
                <a:latin typeface="Book Antiqua" pitchFamily="18" charset="0"/>
              </a:rPr>
              <a:t>It is a problem for developing countries: they devote a large part of their farming to Fair Trade disregarding subsistence farming</a:t>
            </a:r>
          </a:p>
          <a:p>
            <a:endParaRPr lang="fr-FR" dirty="0">
              <a:latin typeface="Book Antiqua" pitchFamily="18" charset="0"/>
            </a:endParaRP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II. </a:t>
            </a:r>
            <a:r>
              <a:rPr lang="en-US" dirty="0" err="1" smtClean="0"/>
              <a:t>Fairtrade</a:t>
            </a:r>
            <a:r>
              <a:rPr lang="en-US" dirty="0" smtClean="0"/>
              <a:t> limits </a:t>
            </a:r>
            <a:r>
              <a:rPr lang="en-US" sz="2000" cap="none" dirty="0" smtClean="0"/>
              <a:t>(Julie)</a:t>
            </a:r>
            <a:endParaRPr lang="fr-FR" sz="2000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III. </a:t>
            </a:r>
            <a:r>
              <a:rPr lang="fr-FR" dirty="0" err="1" smtClean="0"/>
              <a:t>Fairtrade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the solution  </a:t>
            </a:r>
            <a:r>
              <a:rPr lang="fr-FR" sz="2000" cap="none" dirty="0" smtClean="0"/>
              <a:t>(Déborah)</a:t>
            </a:r>
            <a:endParaRPr lang="fr-FR" sz="20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984248"/>
            <a:ext cx="7467600" cy="4146096"/>
          </a:xfrm>
        </p:spPr>
        <p:txBody>
          <a:bodyPr>
            <a:normAutofit fontScale="85000" lnSpcReduction="10000"/>
          </a:bodyPr>
          <a:lstStyle/>
          <a:p>
            <a:pPr marL="274320" lvl="4" indent="-274320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en-US" sz="3000" dirty="0" smtClean="0">
                <a:solidFill>
                  <a:srgbClr val="000000"/>
                </a:solidFill>
                <a:latin typeface="Book Antiqua" pitchFamily="18" charset="0"/>
                <a:ea typeface="Times New Roman"/>
                <a:cs typeface="Times New Roman"/>
              </a:rPr>
              <a:t>To give higher</a:t>
            </a:r>
            <a:r>
              <a:rPr lang="en-US" sz="3000" b="1" dirty="0" smtClean="0">
                <a:solidFill>
                  <a:srgbClr val="000000"/>
                </a:solidFill>
                <a:latin typeface="Book Antiqua" pitchFamily="18" charset="0"/>
                <a:ea typeface="Times New Roman"/>
                <a:cs typeface="Times New Roman"/>
              </a:rPr>
              <a:t> wages to farmers </a:t>
            </a:r>
            <a:r>
              <a:rPr lang="en-US" sz="3000" dirty="0" smtClean="0">
                <a:solidFill>
                  <a:srgbClr val="000000"/>
                </a:solidFill>
                <a:latin typeface="Book Antiqua" pitchFamily="18" charset="0"/>
                <a:ea typeface="Times New Roman"/>
                <a:cs typeface="Times New Roman"/>
              </a:rPr>
              <a:t>(what is the principal concern today) is not the solution. </a:t>
            </a:r>
          </a:p>
          <a:p>
            <a:endParaRPr lang="en-US" sz="3000" dirty="0" smtClean="0">
              <a:latin typeface="Book Antiqua" pitchFamily="18" charset="0"/>
            </a:endParaRPr>
          </a:p>
          <a:p>
            <a:r>
              <a:rPr lang="en-US" sz="3000" dirty="0" smtClean="0">
                <a:latin typeface="Book Antiqua" pitchFamily="18" charset="0"/>
              </a:rPr>
              <a:t>We have to </a:t>
            </a:r>
            <a:r>
              <a:rPr lang="en-US" sz="3000" dirty="0" err="1" smtClean="0">
                <a:latin typeface="Book Antiqua" pitchFamily="18" charset="0"/>
              </a:rPr>
              <a:t>favour</a:t>
            </a:r>
            <a:r>
              <a:rPr lang="en-US" sz="3000" dirty="0" smtClean="0">
                <a:latin typeface="Book Antiqua" pitchFamily="18" charset="0"/>
              </a:rPr>
              <a:t> the </a:t>
            </a:r>
            <a:r>
              <a:rPr lang="en-US" sz="3000" b="1" dirty="0" smtClean="0">
                <a:latin typeface="Book Antiqua" pitchFamily="18" charset="0"/>
              </a:rPr>
              <a:t>development of a real market </a:t>
            </a:r>
            <a:r>
              <a:rPr lang="en-US" sz="3000" dirty="0" smtClean="0">
                <a:latin typeface="Book Antiqua" pitchFamily="18" charset="0"/>
              </a:rPr>
              <a:t>rather than a small-scale fair trade.</a:t>
            </a:r>
          </a:p>
          <a:p>
            <a:pPr>
              <a:buNone/>
            </a:pPr>
            <a:endParaRPr lang="en-US" sz="3000" dirty="0" smtClean="0">
              <a:latin typeface="Book Antiqua" pitchFamily="18" charset="0"/>
            </a:endParaRPr>
          </a:p>
          <a:p>
            <a:pPr marL="274320" lvl="4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en-US" sz="3000" dirty="0" smtClean="0">
                <a:latin typeface="Book Antiqua" pitchFamily="18" charset="0"/>
              </a:rPr>
              <a:t>Farmers must be able to sell their products on the </a:t>
            </a:r>
            <a:r>
              <a:rPr lang="en-US" sz="3000" b="1" dirty="0" smtClean="0">
                <a:latin typeface="Book Antiqua" pitchFamily="18" charset="0"/>
              </a:rPr>
              <a:t>open global market</a:t>
            </a:r>
            <a:r>
              <a:rPr lang="en-US" sz="3000" dirty="0" smtClean="0">
                <a:latin typeface="Book Antiqua" pitchFamily="18" charset="0"/>
              </a:rPr>
              <a:t> rather than being sectioned off in the fair trade market.</a:t>
            </a:r>
          </a:p>
          <a:p>
            <a:endParaRPr lang="en-US" sz="3000" dirty="0" smtClean="0">
              <a:latin typeface="Book Antiqua" pitchFamily="18" charset="0"/>
            </a:endParaRPr>
          </a:p>
          <a:p>
            <a:endParaRPr lang="en-US" dirty="0" smtClean="0">
              <a:latin typeface="Book Antiqua" pitchFamily="18" charset="0"/>
            </a:endParaRPr>
          </a:p>
          <a:p>
            <a:pPr marL="274320" lvl="4" indent="-274320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lang="en-US" sz="2400" dirty="0" smtClean="0">
              <a:solidFill>
                <a:srgbClr val="000000"/>
              </a:solidFill>
              <a:latin typeface="Book Antiqua" pitchFamily="18" charset="0"/>
              <a:ea typeface="Times New Roman"/>
              <a:cs typeface="Times New Roman"/>
            </a:endParaRPr>
          </a:p>
          <a:p>
            <a:pPr marL="274320" lvl="4" indent="-274320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lang="en-US" sz="2400" dirty="0" smtClean="0">
              <a:solidFill>
                <a:srgbClr val="000000"/>
              </a:solidFill>
              <a:latin typeface="Book Antiqua" pitchFamily="18" charset="0"/>
              <a:ea typeface="Times New Roman"/>
              <a:cs typeface="Times New Roman"/>
            </a:endParaRPr>
          </a:p>
          <a:p>
            <a:pPr marL="274320" lvl="4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lang="en-US" sz="2400" dirty="0" smtClean="0">
              <a:solidFill>
                <a:srgbClr val="000000"/>
              </a:solidFill>
              <a:latin typeface="Book Antiqua" pitchFamily="18" charset="0"/>
              <a:ea typeface="Times New Roman"/>
              <a:cs typeface="Times New Roman"/>
            </a:endParaRPr>
          </a:p>
          <a:p>
            <a:pPr marL="274320" lvl="4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lang="en-US" sz="2400" dirty="0" smtClean="0">
              <a:solidFill>
                <a:srgbClr val="000000"/>
              </a:solidFill>
              <a:latin typeface="Book Antiqua" pitchFamily="18" charset="0"/>
              <a:ea typeface="Times New Roman"/>
              <a:cs typeface="Times New Roman"/>
            </a:endParaRPr>
          </a:p>
          <a:p>
            <a:pPr marL="274320" lvl="4" indent="-274320">
              <a:spcBef>
                <a:spcPts val="600"/>
              </a:spcBef>
              <a:buClr>
                <a:schemeClr val="accent1"/>
              </a:buClr>
              <a:buSzPct val="70000"/>
              <a:buNone/>
            </a:pPr>
            <a:endParaRPr lang="en-US" sz="2400" dirty="0" smtClean="0">
              <a:solidFill>
                <a:srgbClr val="000000"/>
              </a:solidFill>
              <a:latin typeface="Book Antiqua" pitchFamily="18" charset="0"/>
              <a:ea typeface="Times New Roman"/>
              <a:cs typeface="Times New Roman"/>
            </a:endParaRPr>
          </a:p>
          <a:p>
            <a:pPr marL="274320" lvl="4" indent="-274320">
              <a:spcBef>
                <a:spcPts val="600"/>
              </a:spcBef>
              <a:buClr>
                <a:schemeClr val="accent1"/>
              </a:buClr>
              <a:buSzPct val="70000"/>
              <a:buNone/>
            </a:pPr>
            <a:endParaRPr lang="en-US" sz="2400" dirty="0" smtClean="0">
              <a:solidFill>
                <a:srgbClr val="000000"/>
              </a:solidFill>
              <a:latin typeface="Book Antiqua" pitchFamily="18" charset="0"/>
              <a:ea typeface="Times New Roman"/>
              <a:cs typeface="Times New Roman"/>
            </a:endParaRPr>
          </a:p>
          <a:p>
            <a:pPr marL="274320" lvl="4" indent="-274320">
              <a:spcBef>
                <a:spcPts val="600"/>
              </a:spcBef>
              <a:buClr>
                <a:schemeClr val="accent1"/>
              </a:buClr>
              <a:buSzPct val="70000"/>
              <a:buFont typeface="Courier New" pitchFamily="49" charset="0"/>
              <a:buChar char="o"/>
            </a:pPr>
            <a:endParaRPr lang="en-US" sz="2400" dirty="0" smtClean="0">
              <a:solidFill>
                <a:srgbClr val="000000"/>
              </a:solidFill>
              <a:latin typeface="Book Antiqua" pitchFamily="18" charset="0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III. </a:t>
            </a:r>
            <a:r>
              <a:rPr lang="fr-FR" dirty="0" err="1" smtClean="0"/>
              <a:t>Fairtrade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the solution  </a:t>
            </a:r>
            <a:r>
              <a:rPr lang="fr-FR" sz="2000" cap="none" dirty="0" smtClean="0"/>
              <a:t>(Déborah)</a:t>
            </a:r>
            <a:endParaRPr lang="fr-FR" sz="2000" cap="none" dirty="0"/>
          </a:p>
        </p:txBody>
      </p:sp>
      <p:sp>
        <p:nvSpPr>
          <p:cNvPr id="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712890"/>
            <a:ext cx="7467600" cy="4258786"/>
          </a:xfrm>
        </p:spPr>
        <p:txBody>
          <a:bodyPr>
            <a:normAutofit fontScale="85000" lnSpcReduction="20000"/>
          </a:bodyPr>
          <a:lstStyle/>
          <a:p>
            <a:pPr marL="274320" lvl="4" indent="-274320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3000" dirty="0" smtClean="0">
                <a:latin typeface="Book Antiqua" pitchFamily="18" charset="0"/>
              </a:rPr>
              <a:t>The movement does not focus enough on </a:t>
            </a:r>
            <a:r>
              <a:rPr lang="en-US" sz="3000" b="1" dirty="0" smtClean="0">
                <a:latin typeface="Book Antiqua" pitchFamily="18" charset="0"/>
              </a:rPr>
              <a:t>developing modern agricultural methods</a:t>
            </a:r>
            <a:r>
              <a:rPr lang="en-US" sz="3000" dirty="0" smtClean="0">
                <a:latin typeface="Book Antiqua" pitchFamily="18" charset="0"/>
              </a:rPr>
              <a:t>, which is what farmers in the developing world need. </a:t>
            </a:r>
          </a:p>
          <a:p>
            <a:pPr marL="274320" lvl="4" indent="-274320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endParaRPr lang="en-US" sz="3000" dirty="0" smtClean="0">
              <a:latin typeface="Book Antiqua" pitchFamily="18" charset="0"/>
            </a:endParaRPr>
          </a:p>
          <a:p>
            <a:pPr marL="274320" lvl="4" indent="-274320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3000" dirty="0" smtClean="0">
                <a:latin typeface="Book Antiqua" pitchFamily="18" charset="0"/>
              </a:rPr>
              <a:t>The main concern today is the increasing farmers’ wages by small amounts rather than a </a:t>
            </a:r>
            <a:r>
              <a:rPr lang="en-US" sz="3000" b="1" dirty="0" smtClean="0">
                <a:latin typeface="Book Antiqua" pitchFamily="18" charset="0"/>
              </a:rPr>
              <a:t>really transformation </a:t>
            </a:r>
            <a:r>
              <a:rPr lang="en-US" sz="3000" dirty="0" smtClean="0">
                <a:latin typeface="Book Antiqua" pitchFamily="18" charset="0"/>
              </a:rPr>
              <a:t>of poor communities thanks </a:t>
            </a:r>
            <a:r>
              <a:rPr lang="en-US" sz="3000" b="1" dirty="0" smtClean="0">
                <a:latin typeface="Book Antiqua" pitchFamily="18" charset="0"/>
              </a:rPr>
              <a:t>to development</a:t>
            </a:r>
            <a:r>
              <a:rPr lang="en-US" sz="3000" dirty="0" smtClean="0">
                <a:latin typeface="Book Antiqua" pitchFamily="18" charset="0"/>
              </a:rPr>
              <a:t>, </a:t>
            </a:r>
            <a:r>
              <a:rPr lang="en-US" sz="3000" b="1" dirty="0" smtClean="0">
                <a:latin typeface="Book Antiqua" pitchFamily="18" charset="0"/>
              </a:rPr>
              <a:t>modernization</a:t>
            </a:r>
            <a:r>
              <a:rPr lang="en-US" sz="3000" dirty="0" smtClean="0">
                <a:latin typeface="Book Antiqua" pitchFamily="18" charset="0"/>
              </a:rPr>
              <a:t> and </a:t>
            </a:r>
            <a:r>
              <a:rPr lang="en-US" sz="3000" b="1" dirty="0" smtClean="0">
                <a:latin typeface="Book Antiqua" pitchFamily="18" charset="0"/>
              </a:rPr>
              <a:t>industrialization </a:t>
            </a:r>
          </a:p>
          <a:p>
            <a:pPr marL="274320" lvl="4" indent="-274320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endParaRPr lang="fr-FR" sz="3000" dirty="0" smtClean="0">
              <a:latin typeface="Book Antiqua" pitchFamily="18" charset="0"/>
            </a:endParaRPr>
          </a:p>
          <a:p>
            <a:pPr marL="274320" lvl="4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lang="en-US" sz="2400" dirty="0" smtClean="0">
              <a:solidFill>
                <a:srgbClr val="000000"/>
              </a:solidFill>
              <a:latin typeface="Book Antiqua" pitchFamily="18" charset="0"/>
              <a:ea typeface="Times New Roman"/>
              <a:cs typeface="Times New Roman"/>
            </a:endParaRPr>
          </a:p>
          <a:p>
            <a:endParaRPr lang="en-US" dirty="0" smtClean="0">
              <a:latin typeface="Book Antiqua" pitchFamily="18" charset="0"/>
            </a:endParaRPr>
          </a:p>
          <a:p>
            <a:endParaRPr lang="en-US" dirty="0" smtClean="0">
              <a:latin typeface="Book Antiqua" pitchFamily="18" charset="0"/>
            </a:endParaRPr>
          </a:p>
          <a:p>
            <a:endParaRPr lang="en-US" dirty="0" smtClean="0">
              <a:latin typeface="Book Antiqua" pitchFamily="18" charset="0"/>
            </a:endParaRPr>
          </a:p>
          <a:p>
            <a:endParaRPr lang="en-US" dirty="0" smtClean="0">
              <a:latin typeface="Book Antiqua" pitchFamily="18" charset="0"/>
            </a:endParaRPr>
          </a:p>
          <a:p>
            <a:endParaRPr lang="en-US" dirty="0" smtClean="0">
              <a:latin typeface="Book Antiqua" pitchFamily="18" charset="0"/>
            </a:endParaRPr>
          </a:p>
          <a:p>
            <a:endParaRPr lang="en-US" dirty="0" smtClean="0">
              <a:latin typeface="Book Antiqua" pitchFamily="18" charset="0"/>
            </a:endParaRPr>
          </a:p>
          <a:p>
            <a:endParaRPr lang="en-US" dirty="0" smtClean="0">
              <a:latin typeface="Book Antiqua" pitchFamily="18" charset="0"/>
            </a:endParaRPr>
          </a:p>
          <a:p>
            <a:endParaRPr lang="fr-FR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74320" lvl="4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lang="en-US" sz="2400" dirty="0" smtClean="0">
              <a:latin typeface="Book Antiqua" pitchFamily="18" charset="0"/>
            </a:endParaRPr>
          </a:p>
          <a:p>
            <a:pPr marL="274320" lvl="4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en-US" sz="3200" dirty="0" smtClean="0">
                <a:latin typeface="Book Antiqua" pitchFamily="18" charset="0"/>
              </a:rPr>
              <a:t>Farmers’ dependence of the third world against the rich countries</a:t>
            </a:r>
          </a:p>
          <a:p>
            <a:pPr marL="274320" lvl="4" indent="-274320">
              <a:spcBef>
                <a:spcPts val="600"/>
              </a:spcBef>
              <a:buClr>
                <a:schemeClr val="accent1"/>
              </a:buClr>
              <a:buSzPct val="70000"/>
              <a:buNone/>
            </a:pPr>
            <a:endParaRPr lang="en-US" sz="3000" dirty="0" smtClean="0">
              <a:latin typeface="Book Antiqua" pitchFamily="18" charset="0"/>
            </a:endParaRPr>
          </a:p>
          <a:p>
            <a:pPr marL="274320" lvl="4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en-US" sz="3000" dirty="0" err="1" smtClean="0">
                <a:latin typeface="Book Antiqua" pitchFamily="18" charset="0"/>
              </a:rPr>
              <a:t>Fairtrade</a:t>
            </a:r>
            <a:r>
              <a:rPr lang="en-US" sz="3000" dirty="0" smtClean="0">
                <a:latin typeface="Book Antiqua" pitchFamily="18" charset="0"/>
              </a:rPr>
              <a:t> is more about "</a:t>
            </a:r>
            <a:r>
              <a:rPr lang="en-US" sz="3000" b="1" dirty="0" smtClean="0">
                <a:latin typeface="Book Antiqua" pitchFamily="18" charset="0"/>
              </a:rPr>
              <a:t>flattering Western consumers</a:t>
            </a:r>
            <a:r>
              <a:rPr lang="en-US" sz="3000" dirty="0" smtClean="0">
                <a:latin typeface="Book Antiqua" pitchFamily="18" charset="0"/>
              </a:rPr>
              <a:t>" than </a:t>
            </a:r>
            <a:r>
              <a:rPr lang="en-US" sz="3000" b="1" dirty="0" smtClean="0">
                <a:latin typeface="Book Antiqua" pitchFamily="18" charset="0"/>
              </a:rPr>
              <a:t>transforming the lives of Third World farmers</a:t>
            </a:r>
            <a:r>
              <a:rPr lang="en-US" sz="3000" dirty="0" smtClean="0">
                <a:latin typeface="Book Antiqua" pitchFamily="18" charset="0"/>
              </a:rPr>
              <a:t>. </a:t>
            </a:r>
            <a:endParaRPr lang="fr-FR" sz="3000" dirty="0" smtClean="0">
              <a:latin typeface="Book Antiqua" pitchFamily="18" charset="0"/>
            </a:endParaRPr>
          </a:p>
          <a:p>
            <a:endParaRPr lang="fr-FR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III. </a:t>
            </a:r>
            <a:r>
              <a:rPr lang="fr-FR" dirty="0" err="1" smtClean="0"/>
              <a:t>Fairtrade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the solution  </a:t>
            </a:r>
            <a:r>
              <a:rPr lang="fr-FR" sz="2000" cap="none" dirty="0" smtClean="0"/>
              <a:t>(Déborah)</a:t>
            </a:r>
            <a:endParaRPr lang="fr-FR" sz="2000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Conclusion </a:t>
            </a:r>
            <a:r>
              <a:rPr lang="fr-FR" sz="2000" cap="none" dirty="0" smtClean="0"/>
              <a:t>(Johann)</a:t>
            </a:r>
            <a:endParaRPr lang="fr-FR" sz="2000" cap="non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184856"/>
            <a:ext cx="7467600" cy="5289096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fr-FR" dirty="0" smtClean="0">
              <a:latin typeface="Book Antiqua" pitchFamily="18" charset="0"/>
            </a:endParaRPr>
          </a:p>
          <a:p>
            <a:r>
              <a:rPr lang="fr-FR" dirty="0" smtClean="0">
                <a:latin typeface="Book Antiqua" pitchFamily="18" charset="0"/>
              </a:rPr>
              <a:t>There </a:t>
            </a:r>
            <a:r>
              <a:rPr lang="fr-FR" dirty="0" err="1" smtClean="0">
                <a:latin typeface="Book Antiqua" pitchFamily="18" charset="0"/>
              </a:rPr>
              <a:t>is</a:t>
            </a:r>
            <a:r>
              <a:rPr lang="fr-FR" dirty="0" smtClean="0">
                <a:latin typeface="Book Antiqua" pitchFamily="18" charset="0"/>
              </a:rPr>
              <a:t> an </a:t>
            </a:r>
            <a:r>
              <a:rPr lang="fr-FR" dirty="0" err="1" smtClean="0">
                <a:latin typeface="Book Antiqua" pitchFamily="18" charset="0"/>
              </a:rPr>
              <a:t>awakening</a:t>
            </a:r>
            <a:r>
              <a:rPr lang="fr-FR" dirty="0" smtClean="0">
                <a:latin typeface="Book Antiqua" pitchFamily="18" charset="0"/>
              </a:rPr>
              <a:t> of the </a:t>
            </a:r>
            <a:r>
              <a:rPr lang="fr-FR" dirty="0" err="1" smtClean="0">
                <a:latin typeface="Book Antiqua" pitchFamily="18" charset="0"/>
              </a:rPr>
              <a:t>consumers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who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want</a:t>
            </a:r>
            <a:r>
              <a:rPr lang="fr-FR" dirty="0" smtClean="0">
                <a:latin typeface="Book Antiqua" pitchFamily="18" charset="0"/>
              </a:rPr>
              <a:t> to </a:t>
            </a:r>
            <a:r>
              <a:rPr lang="fr-FR" dirty="0" err="1" smtClean="0">
                <a:latin typeface="Book Antiqua" pitchFamily="18" charset="0"/>
              </a:rPr>
              <a:t>be</a:t>
            </a:r>
            <a:r>
              <a:rPr lang="fr-FR" dirty="0" smtClean="0">
                <a:latin typeface="Book Antiqua" pitchFamily="18" charset="0"/>
              </a:rPr>
              <a:t> an </a:t>
            </a:r>
            <a:r>
              <a:rPr lang="fr-FR" dirty="0" err="1" smtClean="0">
                <a:latin typeface="Book Antiqua" pitchFamily="18" charset="0"/>
              </a:rPr>
              <a:t>actor</a:t>
            </a:r>
            <a:r>
              <a:rPr lang="fr-FR" dirty="0" smtClean="0">
                <a:latin typeface="Book Antiqua" pitchFamily="18" charset="0"/>
              </a:rPr>
              <a:t> of </a:t>
            </a:r>
            <a:r>
              <a:rPr lang="fr-FR" dirty="0" err="1" smtClean="0">
                <a:latin typeface="Book Antiqua" pitchFamily="18" charset="0"/>
              </a:rPr>
              <a:t>their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consuption</a:t>
            </a:r>
            <a:r>
              <a:rPr lang="fr-FR" dirty="0" smtClean="0">
                <a:latin typeface="Book Antiqua" pitchFamily="18" charset="0"/>
              </a:rPr>
              <a:t>.</a:t>
            </a:r>
          </a:p>
          <a:p>
            <a:endParaRPr lang="fr-FR" dirty="0" smtClean="0">
              <a:latin typeface="Book Antiqua" pitchFamily="18" charset="0"/>
            </a:endParaRPr>
          </a:p>
          <a:p>
            <a:r>
              <a:rPr lang="fr-FR" dirty="0" err="1" smtClean="0">
                <a:latin typeface="Book Antiqua" pitchFamily="18" charset="0"/>
              </a:rPr>
              <a:t>Companies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take</a:t>
            </a:r>
            <a:r>
              <a:rPr lang="fr-FR" dirty="0" smtClean="0">
                <a:latin typeface="Book Antiqua" pitchFamily="18" charset="0"/>
              </a:rPr>
              <a:t> over </a:t>
            </a:r>
            <a:r>
              <a:rPr lang="fr-FR" dirty="0" err="1" smtClean="0">
                <a:latin typeface="Book Antiqua" pitchFamily="18" charset="0"/>
              </a:rPr>
              <a:t>this</a:t>
            </a:r>
            <a:r>
              <a:rPr lang="fr-FR" dirty="0" smtClean="0">
                <a:latin typeface="Book Antiqua" pitchFamily="18" charset="0"/>
              </a:rPr>
              <a:t> sensitive concept.</a:t>
            </a:r>
          </a:p>
          <a:p>
            <a:endParaRPr lang="fr-FR" dirty="0" smtClean="0">
              <a:latin typeface="Book Antiqua" pitchFamily="18" charset="0"/>
            </a:endParaRPr>
          </a:p>
          <a:p>
            <a:r>
              <a:rPr lang="fr-FR" dirty="0" smtClean="0">
                <a:latin typeface="Book Antiqua" pitchFamily="18" charset="0"/>
              </a:rPr>
              <a:t>Masses </a:t>
            </a:r>
            <a:r>
              <a:rPr lang="fr-FR" dirty="0" err="1" smtClean="0">
                <a:latin typeface="Book Antiqua" pitchFamily="18" charset="0"/>
              </a:rPr>
              <a:t>retailing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market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launch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too</a:t>
            </a:r>
            <a:r>
              <a:rPr lang="fr-FR" dirty="0" smtClean="0">
                <a:latin typeface="Book Antiqua" pitchFamily="18" charset="0"/>
              </a:rPr>
              <a:t> in the </a:t>
            </a:r>
            <a:r>
              <a:rPr lang="fr-FR" dirty="0" err="1" smtClean="0">
                <a:latin typeface="Book Antiqua" pitchFamily="18" charset="0"/>
              </a:rPr>
              <a:t>Fairtrade</a:t>
            </a:r>
            <a:r>
              <a:rPr lang="fr-FR" dirty="0" smtClean="0">
                <a:latin typeface="Book Antiqua" pitchFamily="18" charset="0"/>
              </a:rPr>
              <a:t>.</a:t>
            </a:r>
          </a:p>
          <a:p>
            <a:endParaRPr lang="fr-FR" dirty="0" smtClean="0">
              <a:latin typeface="Book Antiqua" pitchFamily="18" charset="0"/>
            </a:endParaRPr>
          </a:p>
          <a:p>
            <a:r>
              <a:rPr lang="fr-FR" dirty="0" err="1" smtClean="0">
                <a:latin typeface="Book Antiqua" pitchFamily="18" charset="0"/>
              </a:rPr>
              <a:t>Fairtrade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is</a:t>
            </a:r>
            <a:r>
              <a:rPr lang="fr-FR" dirty="0" smtClean="0">
                <a:latin typeface="Book Antiqua" pitchFamily="18" charset="0"/>
              </a:rPr>
              <a:t> an </a:t>
            </a:r>
            <a:r>
              <a:rPr lang="fr-FR" dirty="0" err="1" smtClean="0">
                <a:latin typeface="Book Antiqua" pitchFamily="18" charset="0"/>
              </a:rPr>
              <a:t>extraordinary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idea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caught</a:t>
            </a:r>
            <a:r>
              <a:rPr lang="fr-FR" dirty="0" smtClean="0">
                <a:latin typeface="Book Antiqua" pitchFamily="18" charset="0"/>
              </a:rPr>
              <a:t> up by Marketing. </a:t>
            </a:r>
          </a:p>
          <a:p>
            <a:endParaRPr lang="fr-FR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000" dirty="0" err="1" smtClean="0">
                <a:latin typeface="Book Antiqua" pitchFamily="18" charset="0"/>
              </a:rPr>
              <a:t>What</a:t>
            </a:r>
            <a:r>
              <a:rPr lang="fr-FR" sz="3000" dirty="0" smtClean="0">
                <a:latin typeface="Book Antiqua" pitchFamily="18" charset="0"/>
              </a:rPr>
              <a:t> do </a:t>
            </a:r>
            <a:r>
              <a:rPr lang="fr-FR" sz="3000" dirty="0" err="1" smtClean="0">
                <a:latin typeface="Book Antiqua" pitchFamily="18" charset="0"/>
              </a:rPr>
              <a:t>you</a:t>
            </a:r>
            <a:r>
              <a:rPr lang="fr-FR" sz="3000" dirty="0" smtClean="0">
                <a:latin typeface="Book Antiqua" pitchFamily="18" charset="0"/>
              </a:rPr>
              <a:t> </a:t>
            </a:r>
            <a:r>
              <a:rPr lang="fr-FR" sz="3000" dirty="0" err="1" smtClean="0">
                <a:latin typeface="Book Antiqua" pitchFamily="18" charset="0"/>
              </a:rPr>
              <a:t>think</a:t>
            </a:r>
            <a:r>
              <a:rPr lang="fr-FR" sz="3000" dirty="0" smtClean="0">
                <a:latin typeface="Book Antiqua" pitchFamily="18" charset="0"/>
              </a:rPr>
              <a:t> about </a:t>
            </a:r>
            <a:r>
              <a:rPr lang="fr-FR" sz="3000" dirty="0" err="1" smtClean="0">
                <a:latin typeface="Book Antiqua" pitchFamily="18" charset="0"/>
              </a:rPr>
              <a:t>Fairtrade</a:t>
            </a:r>
            <a:r>
              <a:rPr lang="fr-FR" sz="3000" dirty="0" smtClean="0">
                <a:latin typeface="Book Antiqua" pitchFamily="18" charset="0"/>
              </a:rPr>
              <a:t>? </a:t>
            </a:r>
          </a:p>
          <a:p>
            <a:pPr algn="ctr"/>
            <a:endParaRPr lang="fr-FR" sz="3000" dirty="0" smtClean="0">
              <a:latin typeface="Book Antiqua" pitchFamily="18" charset="0"/>
            </a:endParaRPr>
          </a:p>
          <a:p>
            <a:pPr algn="ctr"/>
            <a:r>
              <a:rPr lang="fr-FR" sz="3000" dirty="0" smtClean="0">
                <a:latin typeface="Book Antiqua" pitchFamily="18" charset="0"/>
              </a:rPr>
              <a:t>Do </a:t>
            </a:r>
            <a:r>
              <a:rPr lang="fr-FR" sz="3000" dirty="0" err="1" smtClean="0">
                <a:latin typeface="Book Antiqua" pitchFamily="18" charset="0"/>
              </a:rPr>
              <a:t>you</a:t>
            </a:r>
            <a:r>
              <a:rPr lang="fr-FR" sz="3000" dirty="0" smtClean="0">
                <a:latin typeface="Book Antiqua" pitchFamily="18" charset="0"/>
              </a:rPr>
              <a:t> </a:t>
            </a:r>
            <a:r>
              <a:rPr lang="fr-FR" sz="3000" dirty="0" err="1" smtClean="0">
                <a:latin typeface="Book Antiqua" pitchFamily="18" charset="0"/>
              </a:rPr>
              <a:t>buy</a:t>
            </a:r>
            <a:r>
              <a:rPr lang="fr-FR" sz="3000" dirty="0" smtClean="0">
                <a:latin typeface="Book Antiqua" pitchFamily="18" charset="0"/>
              </a:rPr>
              <a:t> </a:t>
            </a:r>
            <a:r>
              <a:rPr lang="fr-FR" sz="3000" dirty="0" err="1" smtClean="0">
                <a:latin typeface="Book Antiqua" pitchFamily="18" charset="0"/>
              </a:rPr>
              <a:t>Fairtrade</a:t>
            </a:r>
            <a:r>
              <a:rPr lang="fr-FR" sz="3000" dirty="0" smtClean="0">
                <a:latin typeface="Book Antiqua" pitchFamily="18" charset="0"/>
              </a:rPr>
              <a:t> </a:t>
            </a:r>
            <a:r>
              <a:rPr lang="fr-FR" sz="3000" dirty="0" err="1" smtClean="0">
                <a:latin typeface="Book Antiqua" pitchFamily="18" charset="0"/>
              </a:rPr>
              <a:t>products</a:t>
            </a:r>
            <a:r>
              <a:rPr lang="fr-FR" sz="3000" dirty="0" smtClean="0">
                <a:latin typeface="Book Antiqua" pitchFamily="18" charset="0"/>
              </a:rPr>
              <a:t> ?</a:t>
            </a:r>
            <a:endParaRPr lang="fr-FR" sz="30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274638"/>
            <a:ext cx="7467600" cy="6199314"/>
          </a:xfrm>
        </p:spPr>
        <p:txBody>
          <a:bodyPr/>
          <a:lstStyle/>
          <a:p>
            <a:r>
              <a:rPr lang="fr-FR" dirty="0" smtClean="0">
                <a:latin typeface="Book Antiqua" pitchFamily="18" charset="0"/>
              </a:rPr>
              <a:t>I. Introduction </a:t>
            </a:r>
            <a:r>
              <a:rPr lang="fr-FR" sz="1500" dirty="0" smtClean="0">
                <a:latin typeface="Book Antiqua" pitchFamily="18" charset="0"/>
              </a:rPr>
              <a:t>(Stéphanie)</a:t>
            </a:r>
          </a:p>
          <a:p>
            <a:endParaRPr lang="fr-FR" dirty="0" smtClean="0">
              <a:latin typeface="Book Antiqua" pitchFamily="18" charset="0"/>
            </a:endParaRPr>
          </a:p>
          <a:p>
            <a:pPr lvl="1"/>
            <a:r>
              <a:rPr lang="fr-FR" dirty="0" err="1" smtClean="0">
                <a:latin typeface="Book Antiqua" pitchFamily="18" charset="0"/>
              </a:rPr>
              <a:t>Definition</a:t>
            </a:r>
            <a:endParaRPr lang="fr-FR" dirty="0" smtClean="0">
              <a:latin typeface="Book Antiqua" pitchFamily="18" charset="0"/>
            </a:endParaRPr>
          </a:p>
          <a:p>
            <a:pPr lvl="1"/>
            <a:r>
              <a:rPr lang="fr-FR" dirty="0" err="1" smtClean="0">
                <a:latin typeface="Book Antiqua" pitchFamily="18" charset="0"/>
              </a:rPr>
              <a:t>Sector</a:t>
            </a:r>
            <a:endParaRPr lang="fr-FR" dirty="0" smtClean="0">
              <a:latin typeface="Book Antiqua" pitchFamily="18" charset="0"/>
            </a:endParaRPr>
          </a:p>
          <a:p>
            <a:pPr lvl="1"/>
            <a:r>
              <a:rPr lang="fr-FR" dirty="0" err="1" smtClean="0">
                <a:latin typeface="Book Antiqua" pitchFamily="18" charset="0"/>
              </a:rPr>
              <a:t>Criterias</a:t>
            </a:r>
            <a:endParaRPr lang="fr-FR" dirty="0" smtClean="0">
              <a:latin typeface="Book Antiqua" pitchFamily="18" charset="0"/>
            </a:endParaRPr>
          </a:p>
          <a:p>
            <a:pPr lvl="1"/>
            <a:r>
              <a:rPr lang="fr-FR" dirty="0" smtClean="0">
                <a:latin typeface="Book Antiqua" pitchFamily="18" charset="0"/>
              </a:rPr>
              <a:t>Labels</a:t>
            </a:r>
          </a:p>
          <a:p>
            <a:pPr lvl="1"/>
            <a:r>
              <a:rPr lang="fr-FR" dirty="0" err="1" smtClean="0">
                <a:latin typeface="Book Antiqua" pitchFamily="18" charset="0"/>
              </a:rPr>
              <a:t>Principle</a:t>
            </a:r>
            <a:endParaRPr lang="fr-FR" dirty="0" smtClean="0">
              <a:latin typeface="Book Antiqua" pitchFamily="18" charset="0"/>
            </a:endParaRPr>
          </a:p>
          <a:p>
            <a:pPr lvl="1">
              <a:buNone/>
            </a:pPr>
            <a:endParaRPr lang="fr-FR" dirty="0" smtClean="0">
              <a:latin typeface="Book Antiqua" pitchFamily="18" charset="0"/>
            </a:endParaRP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fr-FR" sz="2400" dirty="0" smtClean="0">
                <a:latin typeface="Book Antiqua" pitchFamily="18" charset="0"/>
              </a:rPr>
              <a:t>II. </a:t>
            </a:r>
            <a:r>
              <a:rPr lang="fr-FR" sz="2400" dirty="0" err="1" smtClean="0">
                <a:latin typeface="Book Antiqua" pitchFamily="18" charset="0"/>
              </a:rPr>
              <a:t>Limits</a:t>
            </a:r>
            <a:r>
              <a:rPr lang="fr-FR" sz="2400" dirty="0" smtClean="0">
                <a:latin typeface="Book Antiqua" pitchFamily="18" charset="0"/>
              </a:rPr>
              <a:t> </a:t>
            </a:r>
            <a:r>
              <a:rPr lang="fr-FR" sz="1500" dirty="0" smtClean="0">
                <a:latin typeface="Book Antiqua" pitchFamily="18" charset="0"/>
              </a:rPr>
              <a:t>(Julie)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fr-FR" sz="2400" dirty="0" smtClean="0">
              <a:latin typeface="Book Antiqua" pitchFamily="18" charset="0"/>
            </a:endParaRPr>
          </a:p>
          <a:p>
            <a:r>
              <a:rPr lang="fr-FR" dirty="0" smtClean="0">
                <a:latin typeface="Book Antiqua" pitchFamily="18" charset="0"/>
              </a:rPr>
              <a:t>III. </a:t>
            </a:r>
            <a:r>
              <a:rPr lang="fr-FR" dirty="0" err="1" smtClean="0">
                <a:latin typeface="Book Antiqua" pitchFamily="18" charset="0"/>
              </a:rPr>
              <a:t>Fairtrade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is</a:t>
            </a:r>
            <a:r>
              <a:rPr lang="fr-FR" dirty="0" smtClean="0">
                <a:latin typeface="Book Antiqua" pitchFamily="18" charset="0"/>
              </a:rPr>
              <a:t> not a solution </a:t>
            </a:r>
            <a:r>
              <a:rPr lang="fr-FR" sz="1500" dirty="0" smtClean="0">
                <a:latin typeface="Book Antiqua" pitchFamily="18" charset="0"/>
              </a:rPr>
              <a:t>(Déborah)</a:t>
            </a:r>
          </a:p>
          <a:p>
            <a:endParaRPr lang="fr-FR" dirty="0" smtClean="0">
              <a:latin typeface="Book Antiqua" pitchFamily="18" charset="0"/>
            </a:endParaRPr>
          </a:p>
          <a:p>
            <a:r>
              <a:rPr lang="fr-FR" dirty="0" smtClean="0">
                <a:latin typeface="Book Antiqua" pitchFamily="18" charset="0"/>
              </a:rPr>
              <a:t>IV. Conclusion </a:t>
            </a:r>
            <a:r>
              <a:rPr lang="fr-FR" sz="1500" dirty="0" smtClean="0">
                <a:latin typeface="Book Antiqua" pitchFamily="18" charset="0"/>
              </a:rPr>
              <a:t>(Johann)</a:t>
            </a:r>
          </a:p>
          <a:p>
            <a:pPr lvl="1">
              <a:buNone/>
            </a:pPr>
            <a:endParaRPr lang="fr-FR" dirty="0" smtClean="0">
              <a:latin typeface="Book Antiqua" pitchFamily="18" charset="0"/>
            </a:endParaRPr>
          </a:p>
          <a:p>
            <a:pPr lvl="1">
              <a:buNone/>
            </a:pPr>
            <a:endParaRPr lang="fr-FR" dirty="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I. Definition of </a:t>
            </a:r>
            <a:r>
              <a:rPr lang="en-US" dirty="0" err="1" smtClean="0"/>
              <a:t>Fairtrade</a:t>
            </a:r>
            <a:r>
              <a:rPr lang="en-US" dirty="0" smtClean="0"/>
              <a:t>: </a:t>
            </a:r>
            <a:r>
              <a:rPr lang="en-US" sz="2000" cap="none" dirty="0" smtClean="0"/>
              <a:t>(</a:t>
            </a:r>
            <a:r>
              <a:rPr lang="en-US" sz="2000" cap="none" dirty="0" err="1" smtClean="0"/>
              <a:t>Stéphanie</a:t>
            </a:r>
            <a:r>
              <a:rPr lang="en-US" sz="2000" cap="none" dirty="0" smtClean="0"/>
              <a:t>)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991341" cy="4873752"/>
          </a:xfrm>
        </p:spPr>
        <p:txBody>
          <a:bodyPr>
            <a:normAutofit fontScale="85000" lnSpcReduction="20000"/>
          </a:bodyPr>
          <a:lstStyle/>
          <a:p>
            <a:r>
              <a:rPr lang="fr-FR" dirty="0" err="1" smtClean="0">
                <a:latin typeface="Book Antiqua" pitchFamily="18" charset="0"/>
              </a:rPr>
              <a:t>Fair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trade</a:t>
            </a:r>
            <a:r>
              <a:rPr lang="fr-FR" dirty="0" smtClean="0">
                <a:latin typeface="Book Antiqua" pitchFamily="18" charset="0"/>
              </a:rPr>
              <a:t>  has </a:t>
            </a:r>
            <a:r>
              <a:rPr lang="fr-FR" dirty="0" err="1" smtClean="0">
                <a:latin typeface="Book Antiqua" pitchFamily="18" charset="0"/>
              </a:rPr>
              <a:t>existed</a:t>
            </a:r>
            <a:r>
              <a:rPr lang="fr-FR" dirty="0" smtClean="0">
                <a:latin typeface="Book Antiqua" pitchFamily="18" charset="0"/>
              </a:rPr>
              <a:t> for 40 </a:t>
            </a:r>
            <a:r>
              <a:rPr lang="fr-FR" dirty="0" err="1" smtClean="0">
                <a:latin typeface="Book Antiqua" pitchFamily="18" charset="0"/>
              </a:rPr>
              <a:t>years</a:t>
            </a:r>
            <a:r>
              <a:rPr lang="fr-FR" dirty="0" smtClean="0">
                <a:latin typeface="Book Antiqua" pitchFamily="18" charset="0"/>
              </a:rPr>
              <a:t> </a:t>
            </a:r>
          </a:p>
          <a:p>
            <a:endParaRPr lang="fr-FR" dirty="0" smtClean="0">
              <a:latin typeface="Book Antiqua" pitchFamily="18" charset="0"/>
            </a:endParaRPr>
          </a:p>
          <a:p>
            <a:r>
              <a:rPr lang="fr-FR" dirty="0" err="1" smtClean="0">
                <a:latin typeface="Book Antiqua" pitchFamily="18" charset="0"/>
              </a:rPr>
              <a:t>It's</a:t>
            </a:r>
            <a:r>
              <a:rPr lang="fr-FR" dirty="0" smtClean="0">
                <a:latin typeface="Book Antiqua" pitchFamily="18" charset="0"/>
              </a:rPr>
              <a:t> about </a:t>
            </a:r>
            <a:r>
              <a:rPr lang="fr-FR" b="1" dirty="0" err="1" smtClean="0">
                <a:latin typeface="Book Antiqua" pitchFamily="18" charset="0"/>
              </a:rPr>
              <a:t>creating</a:t>
            </a:r>
            <a:r>
              <a:rPr lang="fr-FR" b="1" dirty="0" smtClean="0">
                <a:latin typeface="Book Antiqua" pitchFamily="18" charset="0"/>
              </a:rPr>
              <a:t> a </a:t>
            </a:r>
            <a:r>
              <a:rPr lang="fr-FR" b="1" dirty="0" err="1" smtClean="0">
                <a:latin typeface="Book Antiqua" pitchFamily="18" charset="0"/>
              </a:rPr>
              <a:t>better</a:t>
            </a:r>
            <a:r>
              <a:rPr lang="fr-FR" b="1" dirty="0" smtClean="0">
                <a:latin typeface="Book Antiqua" pitchFamily="18" charset="0"/>
              </a:rPr>
              <a:t> world</a:t>
            </a:r>
          </a:p>
          <a:p>
            <a:endParaRPr lang="fr-FR" b="1" dirty="0" smtClean="0">
              <a:latin typeface="Book Antiqua" pitchFamily="18" charset="0"/>
            </a:endParaRPr>
          </a:p>
          <a:p>
            <a:pPr>
              <a:lnSpc>
                <a:spcPct val="170000"/>
              </a:lnSpc>
            </a:pPr>
            <a:r>
              <a:rPr lang="fr-FR" dirty="0" smtClean="0">
                <a:latin typeface="Book Antiqua" pitchFamily="18" charset="0"/>
              </a:rPr>
              <a:t>The FINE </a:t>
            </a:r>
            <a:r>
              <a:rPr lang="fr-FR" dirty="0" err="1" smtClean="0">
                <a:latin typeface="Book Antiqua" pitchFamily="18" charset="0"/>
              </a:rPr>
              <a:t>give</a:t>
            </a:r>
            <a:r>
              <a:rPr lang="fr-FR" dirty="0" smtClean="0">
                <a:latin typeface="Book Antiqua" pitchFamily="18" charset="0"/>
              </a:rPr>
              <a:t> a exact </a:t>
            </a:r>
            <a:r>
              <a:rPr lang="fr-FR" dirty="0" err="1" smtClean="0">
                <a:latin typeface="Book Antiqua" pitchFamily="18" charset="0"/>
              </a:rPr>
              <a:t>definition</a:t>
            </a:r>
            <a:r>
              <a:rPr lang="fr-FR" dirty="0" smtClean="0">
                <a:latin typeface="Book Antiqua" pitchFamily="18" charset="0"/>
              </a:rPr>
              <a:t> : </a:t>
            </a:r>
            <a:r>
              <a:rPr lang="fr-FR" dirty="0" err="1" smtClean="0">
                <a:latin typeface="Book Antiqua" pitchFamily="18" charset="0"/>
              </a:rPr>
              <a:t>Fair</a:t>
            </a:r>
            <a:r>
              <a:rPr lang="fr-FR" dirty="0" smtClean="0">
                <a:latin typeface="Book Antiqua" pitchFamily="18" charset="0"/>
              </a:rPr>
              <a:t> Trade </a:t>
            </a:r>
            <a:r>
              <a:rPr lang="fr-FR" dirty="0" err="1" smtClean="0">
                <a:latin typeface="Book Antiqua" pitchFamily="18" charset="0"/>
              </a:rPr>
              <a:t>is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b="1" dirty="0" smtClean="0">
                <a:latin typeface="Book Antiqua" pitchFamily="18" charset="0"/>
              </a:rPr>
              <a:t>a </a:t>
            </a:r>
            <a:r>
              <a:rPr lang="fr-FR" b="1" dirty="0" err="1" smtClean="0">
                <a:latin typeface="Book Antiqua" pitchFamily="18" charset="0"/>
              </a:rPr>
              <a:t>trading</a:t>
            </a:r>
            <a:r>
              <a:rPr lang="fr-FR" b="1" dirty="0" smtClean="0">
                <a:latin typeface="Book Antiqua" pitchFamily="18" charset="0"/>
              </a:rPr>
              <a:t> </a:t>
            </a:r>
            <a:r>
              <a:rPr lang="fr-FR" b="1" dirty="0" err="1" smtClean="0">
                <a:latin typeface="Book Antiqua" pitchFamily="18" charset="0"/>
              </a:rPr>
              <a:t>partnership</a:t>
            </a:r>
            <a:r>
              <a:rPr lang="fr-FR" b="1" dirty="0" smtClean="0">
                <a:latin typeface="Book Antiqua" pitchFamily="18" charset="0"/>
              </a:rPr>
              <a:t>, </a:t>
            </a:r>
            <a:r>
              <a:rPr lang="fr-FR" dirty="0" err="1" smtClean="0">
                <a:latin typeface="Book Antiqua" pitchFamily="18" charset="0"/>
              </a:rPr>
              <a:t>based</a:t>
            </a:r>
            <a:r>
              <a:rPr lang="fr-FR" dirty="0" smtClean="0">
                <a:latin typeface="Book Antiqua" pitchFamily="18" charset="0"/>
              </a:rPr>
              <a:t> on dialogue, </a:t>
            </a:r>
            <a:r>
              <a:rPr lang="fr-FR" dirty="0" err="1" smtClean="0">
                <a:latin typeface="Book Antiqua" pitchFamily="18" charset="0"/>
              </a:rPr>
              <a:t>transparency</a:t>
            </a:r>
            <a:r>
              <a:rPr lang="fr-FR" dirty="0" smtClean="0">
                <a:latin typeface="Book Antiqua" pitchFamily="18" charset="0"/>
              </a:rPr>
              <a:t> and respect, </a:t>
            </a:r>
            <a:r>
              <a:rPr lang="fr-FR" dirty="0" err="1" smtClean="0">
                <a:latin typeface="Book Antiqua" pitchFamily="18" charset="0"/>
              </a:rPr>
              <a:t>that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seeks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b="1" dirty="0" err="1" smtClean="0">
                <a:latin typeface="Book Antiqua" pitchFamily="18" charset="0"/>
              </a:rPr>
              <a:t>greater</a:t>
            </a:r>
            <a:r>
              <a:rPr lang="fr-FR" b="1" dirty="0" smtClean="0">
                <a:latin typeface="Book Antiqua" pitchFamily="18" charset="0"/>
              </a:rPr>
              <a:t> </a:t>
            </a:r>
            <a:r>
              <a:rPr lang="fr-FR" b="1" dirty="0" err="1" smtClean="0">
                <a:latin typeface="Book Antiqua" pitchFamily="18" charset="0"/>
              </a:rPr>
              <a:t>equity</a:t>
            </a:r>
            <a:r>
              <a:rPr lang="fr-FR" b="1" dirty="0" smtClean="0">
                <a:latin typeface="Book Antiqua" pitchFamily="18" charset="0"/>
              </a:rPr>
              <a:t> in international </a:t>
            </a:r>
            <a:r>
              <a:rPr lang="fr-FR" b="1" dirty="0" err="1" smtClean="0">
                <a:latin typeface="Book Antiqua" pitchFamily="18" charset="0"/>
              </a:rPr>
              <a:t>trade</a:t>
            </a:r>
            <a:r>
              <a:rPr lang="fr-FR" dirty="0" smtClean="0">
                <a:latin typeface="Book Antiqua" pitchFamily="18" charset="0"/>
              </a:rPr>
              <a:t>. It </a:t>
            </a:r>
            <a:r>
              <a:rPr lang="fr-FR" b="1" dirty="0" err="1" smtClean="0">
                <a:latin typeface="Book Antiqua" pitchFamily="18" charset="0"/>
              </a:rPr>
              <a:t>contributes</a:t>
            </a:r>
            <a:r>
              <a:rPr lang="fr-FR" b="1" dirty="0" smtClean="0">
                <a:latin typeface="Book Antiqua" pitchFamily="18" charset="0"/>
              </a:rPr>
              <a:t> to </a:t>
            </a:r>
            <a:r>
              <a:rPr lang="fr-FR" dirty="0" err="1" smtClean="0">
                <a:latin typeface="Book Antiqua" pitchFamily="18" charset="0"/>
              </a:rPr>
              <a:t>sustainable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development</a:t>
            </a:r>
            <a:r>
              <a:rPr lang="fr-FR" dirty="0" smtClean="0">
                <a:latin typeface="Book Antiqua" pitchFamily="18" charset="0"/>
              </a:rPr>
              <a:t> by </a:t>
            </a:r>
            <a:r>
              <a:rPr lang="fr-FR" dirty="0" err="1" smtClean="0">
                <a:latin typeface="Book Antiqua" pitchFamily="18" charset="0"/>
              </a:rPr>
              <a:t>offering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b="1" dirty="0" err="1" smtClean="0">
                <a:latin typeface="Book Antiqua" pitchFamily="18" charset="0"/>
              </a:rPr>
              <a:t>better</a:t>
            </a:r>
            <a:r>
              <a:rPr lang="fr-FR" b="1" dirty="0" smtClean="0">
                <a:latin typeface="Book Antiqua" pitchFamily="18" charset="0"/>
              </a:rPr>
              <a:t> </a:t>
            </a:r>
            <a:r>
              <a:rPr lang="fr-FR" b="1" dirty="0" err="1" smtClean="0">
                <a:latin typeface="Book Antiqua" pitchFamily="18" charset="0"/>
              </a:rPr>
              <a:t>trading</a:t>
            </a:r>
            <a:r>
              <a:rPr lang="fr-FR" b="1" dirty="0" smtClean="0">
                <a:latin typeface="Book Antiqua" pitchFamily="18" charset="0"/>
              </a:rPr>
              <a:t> conditions</a:t>
            </a:r>
            <a:r>
              <a:rPr lang="fr-FR" dirty="0" smtClean="0">
                <a:latin typeface="Book Antiqua" pitchFamily="18" charset="0"/>
              </a:rPr>
              <a:t> to, and </a:t>
            </a:r>
            <a:r>
              <a:rPr lang="fr-FR" b="1" dirty="0" err="1" smtClean="0">
                <a:latin typeface="Book Antiqua" pitchFamily="18" charset="0"/>
              </a:rPr>
              <a:t>securing</a:t>
            </a:r>
            <a:r>
              <a:rPr lang="fr-FR" b="1" dirty="0" smtClean="0">
                <a:latin typeface="Book Antiqua" pitchFamily="18" charset="0"/>
              </a:rPr>
              <a:t> the </a:t>
            </a:r>
            <a:r>
              <a:rPr lang="fr-FR" b="1" dirty="0" err="1" smtClean="0">
                <a:latin typeface="Book Antiqua" pitchFamily="18" charset="0"/>
              </a:rPr>
              <a:t>rights</a:t>
            </a:r>
            <a:r>
              <a:rPr lang="fr-FR" b="1" dirty="0" smtClean="0">
                <a:latin typeface="Book Antiqua" pitchFamily="18" charset="0"/>
              </a:rPr>
              <a:t> </a:t>
            </a:r>
            <a:r>
              <a:rPr lang="fr-FR" dirty="0" smtClean="0">
                <a:latin typeface="Book Antiqua" pitchFamily="18" charset="0"/>
              </a:rPr>
              <a:t>of  </a:t>
            </a:r>
            <a:r>
              <a:rPr lang="fr-FR" b="1" dirty="0" err="1" smtClean="0">
                <a:latin typeface="Book Antiqua" pitchFamily="18" charset="0"/>
              </a:rPr>
              <a:t>marginalized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producers</a:t>
            </a:r>
            <a:r>
              <a:rPr lang="fr-FR" dirty="0" smtClean="0">
                <a:latin typeface="Book Antiqua" pitchFamily="18" charset="0"/>
              </a:rPr>
              <a:t> and </a:t>
            </a:r>
            <a:r>
              <a:rPr lang="fr-FR" dirty="0" err="1" smtClean="0">
                <a:latin typeface="Book Antiqua" pitchFamily="18" charset="0"/>
              </a:rPr>
              <a:t>workers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especially</a:t>
            </a:r>
            <a:r>
              <a:rPr lang="fr-FR" dirty="0" smtClean="0">
                <a:latin typeface="Book Antiqua" pitchFamily="18" charset="0"/>
              </a:rPr>
              <a:t> in the South.</a:t>
            </a:r>
          </a:p>
          <a:p>
            <a:endParaRPr lang="fr-FR" dirty="0" smtClean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Fairtrade</a:t>
            </a:r>
            <a:r>
              <a:rPr lang="en-US" dirty="0" smtClean="0">
                <a:latin typeface="Book Antiqua" pitchFamily="18" charset="0"/>
              </a:rPr>
              <a:t> is trade, </a:t>
            </a:r>
            <a:r>
              <a:rPr lang="en-US" b="1" dirty="0" smtClean="0">
                <a:latin typeface="Book Antiqua" pitchFamily="18" charset="0"/>
              </a:rPr>
              <a:t>not aid or charity </a:t>
            </a:r>
            <a:r>
              <a:rPr lang="en-US" dirty="0" smtClean="0">
                <a:latin typeface="Book Antiqua" pitchFamily="18" charset="0"/>
              </a:rPr>
              <a:t>but it helps the development.</a:t>
            </a:r>
            <a:endParaRPr lang="fr-FR" dirty="0" smtClean="0">
              <a:latin typeface="Book Antiqua" pitchFamily="18" charset="0"/>
            </a:endParaRPr>
          </a:p>
          <a:p>
            <a:endParaRPr lang="fr-FR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Sectors </a:t>
            </a:r>
            <a:r>
              <a:rPr lang="en-US" sz="2000" cap="none" dirty="0" smtClean="0"/>
              <a:t>(</a:t>
            </a:r>
            <a:r>
              <a:rPr lang="en-US" sz="2000" cap="none" dirty="0" err="1" smtClean="0"/>
              <a:t>Stéphanie</a:t>
            </a:r>
            <a:r>
              <a:rPr lang="en-US" sz="2000" cap="none" dirty="0" smtClean="0"/>
              <a:t>) 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374820"/>
          </a:xfrm>
        </p:spPr>
        <p:txBody>
          <a:bodyPr/>
          <a:lstStyle/>
          <a:p>
            <a:r>
              <a:rPr lang="en-US" dirty="0" smtClean="0">
                <a:latin typeface="Book Antiqua" pitchFamily="18" charset="0"/>
              </a:rPr>
              <a:t>The main sectors are Bananas, cocoa, coffee, cotton, flower, fresh fruit, honey, juice, rice, spice and herbs, sport balls, tea, wine</a:t>
            </a:r>
            <a:endParaRPr lang="fr-FR" dirty="0" smtClean="0">
              <a:latin typeface="Book Antiqua" pitchFamily="18" charset="0"/>
            </a:endParaRPr>
          </a:p>
          <a:p>
            <a:endParaRPr lang="fr-FR" dirty="0">
              <a:latin typeface="Book Antiqua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57200" y="2975020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Criteria </a:t>
            </a:r>
            <a:endParaRPr kumimoji="0" lang="fr-FR" sz="2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4378817"/>
            <a:ext cx="7467600" cy="15551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Economic, social and environmental guarantees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Work on a human scale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Quality of products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Labelling</a:t>
            </a:r>
            <a:r>
              <a:rPr lang="en-US" dirty="0" smtClean="0"/>
              <a:t> </a:t>
            </a:r>
            <a:r>
              <a:rPr lang="en-US" sz="2000" cap="none" dirty="0" smtClean="0"/>
              <a:t>(</a:t>
            </a:r>
            <a:r>
              <a:rPr lang="en-US" sz="2000" cap="none" dirty="0" err="1" smtClean="0"/>
              <a:t>Stéphanie</a:t>
            </a:r>
            <a:r>
              <a:rPr lang="en-US" sz="2000" cap="none" dirty="0" smtClean="0"/>
              <a:t>) 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en-US" dirty="0" smtClean="0">
                <a:latin typeface="Book Antiqua" pitchFamily="18" charset="0"/>
              </a:rPr>
              <a:t>The </a:t>
            </a:r>
            <a:r>
              <a:rPr lang="en-US" dirty="0" err="1" smtClean="0">
                <a:latin typeface="Book Antiqua" pitchFamily="18" charset="0"/>
              </a:rPr>
              <a:t>labelling</a:t>
            </a:r>
            <a:r>
              <a:rPr lang="en-US" dirty="0" smtClean="0">
                <a:latin typeface="Book Antiqua" pitchFamily="18" charset="0"/>
              </a:rPr>
              <a:t> system is not clear. There are </a:t>
            </a:r>
            <a:r>
              <a:rPr lang="en-US" b="1" dirty="0" smtClean="0">
                <a:latin typeface="Book Antiqua" pitchFamily="18" charset="0"/>
              </a:rPr>
              <a:t>not legal rules</a:t>
            </a:r>
            <a:r>
              <a:rPr lang="en-US" dirty="0" smtClean="0">
                <a:latin typeface="Book Antiqua" pitchFamily="18" charset="0"/>
              </a:rPr>
              <a:t> but </a:t>
            </a:r>
            <a:r>
              <a:rPr lang="en-US" b="1" dirty="0" smtClean="0">
                <a:latin typeface="Book Antiqua" pitchFamily="18" charset="0"/>
              </a:rPr>
              <a:t>informal ones</a:t>
            </a:r>
            <a:r>
              <a:rPr lang="en-US" dirty="0" smtClean="0">
                <a:latin typeface="Book Antiqua" pitchFamily="18" charset="0"/>
              </a:rPr>
              <a:t>.</a:t>
            </a:r>
            <a:endParaRPr lang="fr-FR" dirty="0" smtClean="0">
              <a:latin typeface="Book Antiqua" pitchFamily="18" charset="0"/>
            </a:endParaRPr>
          </a:p>
          <a:p>
            <a:pPr>
              <a:buNone/>
            </a:pPr>
            <a:endParaRPr lang="fr-FR" dirty="0" smtClean="0"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Book Antiqua" pitchFamily="18" charset="0"/>
              </a:rPr>
              <a:t>Many </a:t>
            </a:r>
            <a:r>
              <a:rPr lang="en-US" dirty="0" err="1" smtClean="0">
                <a:latin typeface="Book Antiqua" pitchFamily="18" charset="0"/>
              </a:rPr>
              <a:t>fairtrade</a:t>
            </a:r>
            <a:r>
              <a:rPr lang="en-US" dirty="0" smtClean="0">
                <a:latin typeface="Book Antiqua" pitchFamily="18" charset="0"/>
              </a:rPr>
              <a:t> labels exist, each label is linked on a </a:t>
            </a:r>
            <a:r>
              <a:rPr lang="en-US" b="1" dirty="0" smtClean="0">
                <a:latin typeface="Book Antiqua" pitchFamily="18" charset="0"/>
              </a:rPr>
              <a:t>approval institution</a:t>
            </a:r>
            <a:r>
              <a:rPr lang="en-US" dirty="0" smtClean="0">
                <a:latin typeface="Book Antiqua" pitchFamily="18" charset="0"/>
              </a:rPr>
              <a:t>. These institutions check stages in the production </a:t>
            </a:r>
            <a:r>
              <a:rPr lang="en-US" b="1" dirty="0" smtClean="0">
                <a:latin typeface="Book Antiqua" pitchFamily="18" charset="0"/>
              </a:rPr>
              <a:t>process  are in accordance with the </a:t>
            </a:r>
            <a:r>
              <a:rPr lang="en-US" b="1" dirty="0" err="1" smtClean="0">
                <a:latin typeface="Book Antiqua" pitchFamily="18" charset="0"/>
              </a:rPr>
              <a:t>fairtrade</a:t>
            </a:r>
            <a:r>
              <a:rPr lang="en-US" b="1" dirty="0" smtClean="0">
                <a:latin typeface="Book Antiqua" pitchFamily="18" charset="0"/>
              </a:rPr>
              <a:t> principles.</a:t>
            </a:r>
            <a:endParaRPr lang="fr-FR" b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fr-FR" dirty="0" smtClean="0">
                <a:latin typeface="Book Antiqua" pitchFamily="18" charset="0"/>
              </a:rPr>
              <a:t> </a:t>
            </a:r>
          </a:p>
          <a:p>
            <a:r>
              <a:rPr lang="fr-FR" dirty="0" err="1" smtClean="0">
                <a:latin typeface="Book Antiqua" pitchFamily="18" charset="0"/>
              </a:rPr>
              <a:t>We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differenciate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b="1" dirty="0" smtClean="0">
                <a:latin typeface="Book Antiqua" pitchFamily="18" charset="0"/>
              </a:rPr>
              <a:t>3 </a:t>
            </a:r>
            <a:r>
              <a:rPr lang="fr-FR" b="1" dirty="0" err="1" smtClean="0">
                <a:latin typeface="Book Antiqua" pitchFamily="18" charset="0"/>
              </a:rPr>
              <a:t>kind</a:t>
            </a:r>
            <a:r>
              <a:rPr lang="fr-FR" b="1" dirty="0" smtClean="0">
                <a:latin typeface="Book Antiqua" pitchFamily="18" charset="0"/>
              </a:rPr>
              <a:t> of </a:t>
            </a:r>
            <a:r>
              <a:rPr lang="fr-FR" b="1" dirty="0" err="1" smtClean="0">
                <a:latin typeface="Book Antiqua" pitchFamily="18" charset="0"/>
              </a:rPr>
              <a:t>guarantee</a:t>
            </a:r>
            <a:r>
              <a:rPr lang="fr-FR" b="1" dirty="0" smtClean="0">
                <a:latin typeface="Book Antiqua" pitchFamily="18" charset="0"/>
              </a:rPr>
              <a:t> </a:t>
            </a:r>
            <a:r>
              <a:rPr lang="fr-FR" dirty="0" smtClean="0">
                <a:latin typeface="Book Antiqua" pitchFamily="18" charset="0"/>
              </a:rPr>
              <a:t>in </a:t>
            </a:r>
            <a:r>
              <a:rPr lang="fr-FR" dirty="0" err="1" smtClean="0">
                <a:latin typeface="Book Antiqua" pitchFamily="18" charset="0"/>
              </a:rPr>
              <a:t>fairtrade</a:t>
            </a:r>
            <a:r>
              <a:rPr lang="fr-FR" dirty="0" smtClean="0">
                <a:latin typeface="Book Antiqua" pitchFamily="18" charset="0"/>
              </a:rPr>
              <a:t> :</a:t>
            </a:r>
          </a:p>
          <a:p>
            <a:pPr lvl="1"/>
            <a:r>
              <a:rPr lang="fr-FR" dirty="0" smtClean="0">
                <a:latin typeface="Book Antiqua" pitchFamily="18" charset="0"/>
              </a:rPr>
              <a:t>Product </a:t>
            </a:r>
            <a:r>
              <a:rPr lang="fr-FR" dirty="0" err="1" smtClean="0">
                <a:latin typeface="Book Antiqua" pitchFamily="18" charset="0"/>
              </a:rPr>
              <a:t>guarantees</a:t>
            </a:r>
            <a:endParaRPr lang="fr-FR" dirty="0" smtClean="0">
              <a:latin typeface="Book Antiqua" pitchFamily="18" charset="0"/>
            </a:endParaRPr>
          </a:p>
          <a:p>
            <a:pPr lvl="1"/>
            <a:r>
              <a:rPr lang="fr-FR" dirty="0" smtClean="0">
                <a:latin typeface="Book Antiqua" pitchFamily="18" charset="0"/>
              </a:rPr>
              <a:t>Organisation </a:t>
            </a:r>
            <a:r>
              <a:rPr lang="fr-FR" dirty="0" err="1" smtClean="0">
                <a:latin typeface="Book Antiqua" pitchFamily="18" charset="0"/>
              </a:rPr>
              <a:t>guarantees</a:t>
            </a:r>
            <a:endParaRPr lang="fr-FR" dirty="0" smtClean="0">
              <a:latin typeface="Book Antiqua" pitchFamily="18" charset="0"/>
            </a:endParaRPr>
          </a:p>
          <a:p>
            <a:pPr lvl="1"/>
            <a:r>
              <a:rPr lang="fr-FR" dirty="0" err="1" smtClean="0">
                <a:latin typeface="Book Antiqua" pitchFamily="18" charset="0"/>
              </a:rPr>
              <a:t>Path</a:t>
            </a:r>
            <a:r>
              <a:rPr lang="fr-FR" dirty="0" smtClean="0">
                <a:latin typeface="Book Antiqua" pitchFamily="18" charset="0"/>
              </a:rPr>
              <a:t> </a:t>
            </a:r>
            <a:r>
              <a:rPr lang="fr-FR" dirty="0" err="1" smtClean="0">
                <a:latin typeface="Book Antiqua" pitchFamily="18" charset="0"/>
              </a:rPr>
              <a:t>guarantees</a:t>
            </a:r>
            <a:endParaRPr lang="fr-FR" dirty="0" smtClean="0">
              <a:latin typeface="Book Antiqua" pitchFamily="18" charset="0"/>
            </a:endParaRPr>
          </a:p>
          <a:p>
            <a:endParaRPr lang="fr-FR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 international labels: </a:t>
            </a:r>
            <a:r>
              <a:rPr lang="en-US" sz="2000" cap="none" dirty="0" smtClean="0"/>
              <a:t>(</a:t>
            </a:r>
            <a:r>
              <a:rPr lang="en-US" sz="2000" cap="none" dirty="0" err="1" smtClean="0"/>
              <a:t>Stéphanie</a:t>
            </a:r>
            <a:r>
              <a:rPr lang="en-US" sz="2000" cap="none" dirty="0" smtClean="0"/>
              <a:t>) 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 </a:t>
            </a:r>
          </a:p>
          <a:p>
            <a:pPr>
              <a:buNone/>
            </a:pPr>
            <a:endParaRPr lang="fr-FR" dirty="0" smtClean="0"/>
          </a:p>
        </p:txBody>
      </p:sp>
      <p:pic>
        <p:nvPicPr>
          <p:cNvPr id="4" name="Imag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54162"/>
            <a:ext cx="2433732" cy="1849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6913" y="3678493"/>
            <a:ext cx="1752166" cy="196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789" y="1717356"/>
            <a:ext cx="1851244" cy="196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04800" y="5639630"/>
            <a:ext cx="84728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ook Antiqua" pitchFamily="18" charset="0"/>
              </a:rPr>
              <a:t>In France, Max </a:t>
            </a:r>
            <a:r>
              <a:rPr lang="en-US" sz="2400" dirty="0" err="1">
                <a:latin typeface="Book Antiqua" pitchFamily="18" charset="0"/>
              </a:rPr>
              <a:t>Havelaar</a:t>
            </a:r>
            <a:r>
              <a:rPr lang="en-US" sz="2400" dirty="0">
                <a:latin typeface="Book Antiqua" pitchFamily="18" charset="0"/>
              </a:rPr>
              <a:t> has a leading position, the logo are on </a:t>
            </a:r>
            <a:r>
              <a:rPr lang="en-US" sz="2400" b="1" dirty="0" smtClean="0">
                <a:latin typeface="Book Antiqua" pitchFamily="18" charset="0"/>
              </a:rPr>
              <a:t>the majority of </a:t>
            </a:r>
            <a:r>
              <a:rPr lang="en-US" sz="2400" dirty="0" err="1" smtClean="0">
                <a:latin typeface="Book Antiqua" pitchFamily="18" charset="0"/>
              </a:rPr>
              <a:t>fairtrade</a:t>
            </a:r>
            <a:r>
              <a:rPr lang="en-US" sz="2400" dirty="0" smtClean="0">
                <a:latin typeface="Book Antiqua" pitchFamily="18" charset="0"/>
              </a:rPr>
              <a:t> product.</a:t>
            </a:r>
            <a:endParaRPr lang="fr-FR" sz="2400" dirty="0">
              <a:latin typeface="Book Antiqua" pitchFamily="18" charset="0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labels in  France </a:t>
            </a:r>
            <a:r>
              <a:rPr lang="en-US" sz="2000" cap="none" dirty="0" smtClean="0"/>
              <a:t>(</a:t>
            </a:r>
            <a:r>
              <a:rPr lang="en-US" sz="2000" cap="none" dirty="0" err="1" smtClean="0"/>
              <a:t>Stéphanie</a:t>
            </a:r>
            <a:r>
              <a:rPr lang="en-US" sz="2000" cap="none" dirty="0" smtClean="0"/>
              <a:t>)</a:t>
            </a:r>
            <a:r>
              <a:rPr lang="fr-FR" sz="2000" dirty="0" smtClean="0"/>
              <a:t> </a:t>
            </a:r>
            <a:endParaRPr lang="fr-FR" sz="2000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sz="quarter"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7891" b="-7891"/>
              <a:stretch>
                <a:fillRect/>
              </a:stretch>
            </p:blipFill>
          </mc:Choice>
          <mc:Fallback>
            <p:blipFill>
              <a:blip r:embed="rId3"/>
              <a:srcRect t="-7891" b="-7891"/>
              <a:stretch>
                <a:fillRect/>
              </a:stretch>
            </p:blipFill>
          </mc:Fallback>
        </mc:AlternateContent>
        <p:spPr bwMode="auto">
          <a:xfrm>
            <a:off x="304800" y="1554163"/>
            <a:ext cx="2796119" cy="1876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mc:AlternateContent>
          <mc:Choice xmlns:ma="http://schemas.microsoft.com/office/mac/drawingml/2008/main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3531552" y="1768102"/>
            <a:ext cx="2752757" cy="1107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4202" y="3844530"/>
            <a:ext cx="16764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97242" y="3431063"/>
            <a:ext cx="1458595" cy="147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19500" y="395431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Principles </a:t>
            </a:r>
            <a:r>
              <a:rPr lang="en-US" sz="2000" cap="none" dirty="0" smtClean="0"/>
              <a:t>(Julie)</a:t>
            </a:r>
            <a:endParaRPr lang="fr-FR" sz="2000" cap="non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i="1" dirty="0" err="1" smtClean="0"/>
              <a:t>Create</a:t>
            </a:r>
            <a:r>
              <a:rPr lang="fr-FR" i="1" dirty="0" smtClean="0"/>
              <a:t> </a:t>
            </a:r>
            <a:r>
              <a:rPr lang="fr-FR" i="1" dirty="0" err="1" smtClean="0"/>
              <a:t>Opportunities</a:t>
            </a:r>
            <a:r>
              <a:rPr lang="fr-FR" i="1" dirty="0" smtClean="0"/>
              <a:t> for </a:t>
            </a:r>
            <a:r>
              <a:rPr lang="fr-FR" i="1" dirty="0" err="1" smtClean="0"/>
              <a:t>Economically</a:t>
            </a:r>
            <a:r>
              <a:rPr lang="fr-FR" i="1" dirty="0" smtClean="0"/>
              <a:t> and </a:t>
            </a:r>
            <a:r>
              <a:rPr lang="fr-FR" i="1" dirty="0" err="1" smtClean="0"/>
              <a:t>Socially</a:t>
            </a:r>
            <a:r>
              <a:rPr lang="fr-FR" i="1" dirty="0" smtClean="0"/>
              <a:t> </a:t>
            </a:r>
            <a:r>
              <a:rPr lang="fr-FR" i="1" dirty="0" err="1" smtClean="0"/>
              <a:t>Marginalized</a:t>
            </a:r>
            <a:r>
              <a:rPr lang="fr-FR" i="1" dirty="0" smtClean="0"/>
              <a:t> </a:t>
            </a:r>
            <a:r>
              <a:rPr lang="fr-FR" i="1" dirty="0" err="1" smtClean="0"/>
              <a:t>Producers</a:t>
            </a:r>
            <a:r>
              <a:rPr lang="fr-FR" i="1" dirty="0" smtClean="0"/>
              <a:t> </a:t>
            </a:r>
            <a:endParaRPr lang="fr-FR" dirty="0" smtClean="0"/>
          </a:p>
          <a:p>
            <a:pPr>
              <a:buNone/>
            </a:pPr>
            <a:r>
              <a:rPr lang="fr-FR" i="1" dirty="0" smtClean="0"/>
              <a:t> </a:t>
            </a:r>
            <a:endParaRPr lang="fr-FR" dirty="0" smtClean="0"/>
          </a:p>
          <a:p>
            <a:r>
              <a:rPr lang="fr-FR" i="1" dirty="0" err="1" smtClean="0"/>
              <a:t>Develop</a:t>
            </a:r>
            <a:r>
              <a:rPr lang="fr-FR" i="1" dirty="0" smtClean="0"/>
              <a:t> Transparent and </a:t>
            </a:r>
            <a:r>
              <a:rPr lang="fr-FR" i="1" dirty="0" err="1" smtClean="0"/>
              <a:t>Accountable</a:t>
            </a:r>
            <a:r>
              <a:rPr lang="fr-FR" i="1" dirty="0" smtClean="0"/>
              <a:t> </a:t>
            </a:r>
            <a:r>
              <a:rPr lang="fr-FR" i="1" dirty="0" err="1" smtClean="0"/>
              <a:t>Relationships</a:t>
            </a:r>
            <a:endParaRPr lang="fr-FR" dirty="0" smtClean="0"/>
          </a:p>
          <a:p>
            <a:endParaRPr lang="fr-FR" dirty="0" smtClean="0"/>
          </a:p>
          <a:p>
            <a:r>
              <a:rPr lang="fr-FR" i="1" dirty="0" err="1" smtClean="0"/>
              <a:t>Build</a:t>
            </a:r>
            <a:r>
              <a:rPr lang="fr-FR" i="1" dirty="0" smtClean="0"/>
              <a:t> </a:t>
            </a:r>
            <a:r>
              <a:rPr lang="fr-FR" i="1" dirty="0" err="1" smtClean="0"/>
              <a:t>Capacity</a:t>
            </a:r>
            <a:r>
              <a:rPr lang="fr-FR" dirty="0" smtClean="0"/>
              <a:t> and </a:t>
            </a:r>
            <a:r>
              <a:rPr lang="fr-FR" i="1" dirty="0" smtClean="0"/>
              <a:t>Support </a:t>
            </a:r>
            <a:r>
              <a:rPr lang="fr-FR" i="1" dirty="0" err="1" smtClean="0"/>
              <a:t>Safe</a:t>
            </a:r>
            <a:r>
              <a:rPr lang="fr-FR" i="1" dirty="0" smtClean="0"/>
              <a:t> and </a:t>
            </a:r>
            <a:r>
              <a:rPr lang="fr-FR" i="1" dirty="0" err="1" smtClean="0"/>
              <a:t>Empowering</a:t>
            </a:r>
            <a:r>
              <a:rPr lang="fr-FR" i="1" dirty="0" smtClean="0"/>
              <a:t> </a:t>
            </a:r>
            <a:r>
              <a:rPr lang="fr-FR" i="1" dirty="0" err="1" smtClean="0"/>
              <a:t>Working</a:t>
            </a:r>
            <a:r>
              <a:rPr lang="fr-FR" i="1" dirty="0" smtClean="0"/>
              <a:t> Conditions</a:t>
            </a:r>
            <a:endParaRPr lang="fr-FR" dirty="0" smtClean="0"/>
          </a:p>
          <a:p>
            <a:pPr>
              <a:buNone/>
            </a:pPr>
            <a:r>
              <a:rPr lang="fr-FR" i="1" dirty="0" smtClean="0"/>
              <a:t> </a:t>
            </a:r>
            <a:endParaRPr lang="fr-FR" dirty="0" smtClean="0"/>
          </a:p>
          <a:p>
            <a:r>
              <a:rPr lang="fr-FR" i="1" dirty="0" err="1" smtClean="0"/>
              <a:t>Promote</a:t>
            </a:r>
            <a:r>
              <a:rPr lang="fr-FR" i="1" dirty="0" smtClean="0"/>
              <a:t> </a:t>
            </a:r>
            <a:r>
              <a:rPr lang="fr-FR" i="1" dirty="0" err="1" smtClean="0"/>
              <a:t>Fair</a:t>
            </a:r>
            <a:r>
              <a:rPr lang="fr-FR" i="1" dirty="0" smtClean="0"/>
              <a:t> Trade </a:t>
            </a:r>
          </a:p>
          <a:p>
            <a:endParaRPr lang="fr-FR" i="1" dirty="0" smtClean="0"/>
          </a:p>
          <a:p>
            <a:r>
              <a:rPr lang="fr-FR" i="1" dirty="0" err="1" smtClean="0"/>
              <a:t>Pay</a:t>
            </a:r>
            <a:r>
              <a:rPr lang="fr-FR" i="1" dirty="0" smtClean="0"/>
              <a:t> </a:t>
            </a:r>
            <a:r>
              <a:rPr lang="fr-FR" i="1" dirty="0" err="1" smtClean="0"/>
              <a:t>Promptly</a:t>
            </a:r>
            <a:r>
              <a:rPr lang="fr-FR" i="1" dirty="0" smtClean="0"/>
              <a:t> and </a:t>
            </a:r>
            <a:r>
              <a:rPr lang="fr-FR" i="1" dirty="0" err="1" smtClean="0"/>
              <a:t>Fairly</a:t>
            </a:r>
            <a:r>
              <a:rPr lang="fr-FR" dirty="0" smtClean="0"/>
              <a:t> </a:t>
            </a:r>
          </a:p>
          <a:p>
            <a:endParaRPr lang="fr-FR" dirty="0" smtClean="0"/>
          </a:p>
          <a:p>
            <a:r>
              <a:rPr lang="fr-FR" i="1" dirty="0" err="1" smtClean="0"/>
              <a:t>Ensure</a:t>
            </a:r>
            <a:r>
              <a:rPr lang="fr-FR" i="1" dirty="0" smtClean="0"/>
              <a:t> the </a:t>
            </a:r>
            <a:r>
              <a:rPr lang="fr-FR" i="1" dirty="0" err="1" smtClean="0"/>
              <a:t>Rights</a:t>
            </a:r>
            <a:r>
              <a:rPr lang="fr-FR" i="1" dirty="0" smtClean="0"/>
              <a:t> of </a:t>
            </a:r>
            <a:r>
              <a:rPr lang="fr-FR" i="1" dirty="0" err="1" smtClean="0"/>
              <a:t>Children</a:t>
            </a:r>
            <a:r>
              <a:rPr lang="fr-FR" i="1" dirty="0" smtClean="0"/>
              <a:t> </a:t>
            </a:r>
            <a:endParaRPr lang="fr-FR" dirty="0" smtClean="0"/>
          </a:p>
          <a:p>
            <a:endParaRPr lang="fr-FR" dirty="0" smtClean="0"/>
          </a:p>
          <a:p>
            <a:r>
              <a:rPr lang="fr-FR" i="1" dirty="0" err="1" smtClean="0"/>
              <a:t>Environnementally</a:t>
            </a:r>
            <a:r>
              <a:rPr lang="fr-FR" i="1" dirty="0" smtClean="0"/>
              <a:t> </a:t>
            </a:r>
            <a:r>
              <a:rPr lang="fr-FR" i="1" dirty="0" err="1" smtClean="0"/>
              <a:t>sustained</a:t>
            </a:r>
            <a:r>
              <a:rPr lang="fr-FR" i="1" dirty="0" smtClean="0"/>
              <a:t> practice </a:t>
            </a:r>
            <a:endParaRPr lang="fr-FR" dirty="0" smtClean="0"/>
          </a:p>
          <a:p>
            <a:endParaRPr lang="fr-FR" dirty="0" smtClean="0"/>
          </a:p>
          <a:p>
            <a:r>
              <a:rPr lang="fr-FR" i="1" dirty="0" smtClean="0"/>
              <a:t>Respect Cultural </a:t>
            </a:r>
            <a:r>
              <a:rPr lang="fr-FR" i="1" dirty="0" err="1" smtClean="0"/>
              <a:t>Identity</a:t>
            </a:r>
            <a:r>
              <a:rPr lang="fr-FR" dirty="0" smtClean="0"/>
              <a:t> 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815920"/>
            <a:ext cx="7888310" cy="4658031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3000" dirty="0" smtClean="0">
                <a:latin typeface="Book Antiqua" pitchFamily="18" charset="0"/>
              </a:rPr>
              <a:t>Multiplication of Fair Trade Certifications: some of them are not reliable.</a:t>
            </a:r>
          </a:p>
          <a:p>
            <a:pPr>
              <a:buNone/>
              <a:defRPr/>
            </a:pPr>
            <a:endParaRPr lang="en-US" sz="3000" dirty="0" smtClean="0">
              <a:latin typeface="Book Antiqua" pitchFamily="18" charset="0"/>
            </a:endParaRPr>
          </a:p>
          <a:p>
            <a:pPr>
              <a:buNone/>
              <a:defRPr/>
            </a:pPr>
            <a:endParaRPr lang="en-US" sz="3000" dirty="0" smtClean="0">
              <a:latin typeface="Book Antiqua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3000" dirty="0" smtClean="0">
                <a:latin typeface="Book Antiqua" pitchFamily="18" charset="0"/>
              </a:rPr>
              <a:t>Fair Trade products are supposed to be sold at the same price as normal products but very often it is not the case: they are more expensive.</a:t>
            </a:r>
          </a:p>
          <a:p>
            <a:endParaRPr lang="fr-FR" dirty="0">
              <a:latin typeface="Book Antiqua" pitchFamily="18" charset="0"/>
            </a:endParaRP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II. </a:t>
            </a:r>
            <a:r>
              <a:rPr lang="en-US" dirty="0" err="1" smtClean="0"/>
              <a:t>Fairtrade</a:t>
            </a:r>
            <a:r>
              <a:rPr lang="en-US" dirty="0" smtClean="0"/>
              <a:t> limits </a:t>
            </a:r>
            <a:r>
              <a:rPr lang="en-US" sz="2000" cap="none" dirty="0" smtClean="0"/>
              <a:t>(Julie)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408</TotalTime>
  <Words>682</Words>
  <Application>Microsoft Macintosh PowerPoint</Application>
  <PresentationFormat>Présentation à l'écran (4:3)</PresentationFormat>
  <Paragraphs>116</Paragraphs>
  <Slides>15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Oriel</vt:lpstr>
      <vt:lpstr>How fair is fairtrade?</vt:lpstr>
      <vt:lpstr>Diapositive 2</vt:lpstr>
      <vt:lpstr>I. Definition of Fairtrade: (Stéphanie) </vt:lpstr>
      <vt:lpstr>Sectors (Stéphanie)  </vt:lpstr>
      <vt:lpstr>Labelling (Stéphanie)  </vt:lpstr>
      <vt:lpstr>3 international labels: (Stéphanie)  </vt:lpstr>
      <vt:lpstr>Some labels in  France (Stéphanie) </vt:lpstr>
      <vt:lpstr>Principles (Julie)</vt:lpstr>
      <vt:lpstr>II. Fairtrade limits (Julie)</vt:lpstr>
      <vt:lpstr>II. Fairtrade limits (Julie)</vt:lpstr>
      <vt:lpstr>III. Fairtrade is not the solution  (Déborah)</vt:lpstr>
      <vt:lpstr>III. Fairtrade is not the solution  (Déborah)</vt:lpstr>
      <vt:lpstr>III. Fairtrade is not the solution  (Déborah)</vt:lpstr>
      <vt:lpstr>Conclusion (Johann)</vt:lpstr>
      <vt:lpstr>Diapositive 15</vt:lpstr>
    </vt:vector>
  </TitlesOfParts>
  <Company>Faculté de Droit et SE de Nice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fair is fairtrade</dc:title>
  <dc:creator>Stéphanie RAFFINI</dc:creator>
  <cp:lastModifiedBy>Stéphanie RAFFINI</cp:lastModifiedBy>
  <cp:revision>43</cp:revision>
  <dcterms:created xsi:type="dcterms:W3CDTF">2009-12-04T12:12:09Z</dcterms:created>
  <dcterms:modified xsi:type="dcterms:W3CDTF">2009-12-04T12:15:13Z</dcterms:modified>
</cp:coreProperties>
</file>